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854AD1-9289-45C4-ABFB-B37757CCFE4F}" v="50" dt="2024-02-21T16:48:59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Posição do Cabeçalho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 altLang="pt-PT"/>
          </a:p>
        </p:txBody>
      </p:sp>
      <p:sp>
        <p:nvSpPr>
          <p:cNvPr id="2051" name="Marcador de Posição da Data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B8D1ED18-0BF6-4618-B4D6-AF16A7DF2C31}" type="datetime1">
              <a:rPr lang="zh-CN" altLang="pt-PT"/>
              <a:pPr/>
              <a:t>2024/2/21</a:t>
            </a:fld>
            <a:endParaRPr lang="pt-PT" altLang="zh-CN" sz="1200"/>
          </a:p>
        </p:txBody>
      </p:sp>
      <p:sp>
        <p:nvSpPr>
          <p:cNvPr id="2052" name="Marcador de Posição da Imagem do Diapositivo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2053" name="Marcador de Posição de Notas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None/>
            </a:pPr>
            <a:r>
              <a:rPr lang="pt-PT" altLang="zh-CN"/>
              <a:t>Clique para editar os estilos</a:t>
            </a:r>
          </a:p>
          <a:p>
            <a:pPr>
              <a:buFontTx/>
              <a:buNone/>
            </a:pPr>
            <a:r>
              <a:rPr lang="pt-PT" altLang="zh-CN"/>
              <a:t>Segundo nível</a:t>
            </a:r>
          </a:p>
          <a:p>
            <a:pPr>
              <a:buFontTx/>
              <a:buNone/>
            </a:pPr>
            <a:r>
              <a:rPr lang="pt-PT" altLang="zh-CN"/>
              <a:t>Terceiro nível</a:t>
            </a:r>
          </a:p>
          <a:p>
            <a:pPr>
              <a:buFontTx/>
              <a:buNone/>
            </a:pPr>
            <a:r>
              <a:rPr lang="pt-PT" altLang="zh-CN"/>
              <a:t>Quarto nível</a:t>
            </a:r>
          </a:p>
          <a:p>
            <a:pPr>
              <a:buFontTx/>
              <a:buNone/>
            </a:pPr>
            <a:r>
              <a:rPr lang="pt-PT" altLang="zh-CN"/>
              <a:t>Quinto nível</a:t>
            </a:r>
          </a:p>
        </p:txBody>
      </p:sp>
      <p:sp>
        <p:nvSpPr>
          <p:cNvPr id="2054" name="Marcador de Posição do Rodapé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 altLang="pt-PT"/>
          </a:p>
        </p:txBody>
      </p:sp>
      <p:sp>
        <p:nvSpPr>
          <p:cNvPr id="2055" name="Marcador de Posição do Número do Diapositivo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BFBBE3F2-4789-4A11-B7F6-048108D1A807}" type="slidenum">
              <a:rPr lang="pt-PT" altLang="zh-CN"/>
              <a:pPr/>
              <a:t>‹nº›</a:t>
            </a:fld>
            <a:endParaRPr lang="pt-PT" altLang="zh-CN" sz="1200"/>
          </a:p>
        </p:txBody>
      </p:sp>
    </p:spTree>
    <p:extLst>
      <p:ext uri="{BB962C8B-B14F-4D97-AF65-F5344CB8AC3E}">
        <p14:creationId xmlns:p14="http://schemas.microsoft.com/office/powerpoint/2010/main" val="14788656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04C29-EB0B-48D7-8C56-EB2127A695E4}" type="datetime1">
              <a:rPr lang="zh-CN" altLang="pt-PT"/>
              <a:pPr/>
              <a:t>2024/2/21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22A9E-6C2A-439D-91BF-9FB59A161005}" type="slidenum">
              <a:rPr lang="pt-PT" altLang="zh-CN"/>
              <a:pPr/>
              <a:t>‹nº›</a:t>
            </a:fld>
            <a:endParaRPr lang="pt-PT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16677"/>
      </p:ext>
    </p:extLst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04C29-EB0B-48D7-8C56-EB2127A695E4}" type="datetime1">
              <a:rPr lang="zh-CN" altLang="pt-PT"/>
              <a:pPr/>
              <a:t>2024/2/21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CCE1E-15D0-456E-9C92-DE08258201BF}" type="slidenum">
              <a:rPr lang="pt-PT" altLang="zh-CN"/>
              <a:pPr/>
              <a:t>‹nº›</a:t>
            </a:fld>
            <a:endParaRPr lang="pt-PT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436679"/>
      </p:ext>
    </p:extLst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9613" y="274638"/>
            <a:ext cx="1874837" cy="5973762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435100" y="274638"/>
            <a:ext cx="5472113" cy="5973762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04C29-EB0B-48D7-8C56-EB2127A695E4}" type="datetime1">
              <a:rPr lang="zh-CN" altLang="pt-PT"/>
              <a:pPr/>
              <a:t>2024/2/21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7EF63-E275-41D2-96C5-B2C9D3D119E9}" type="slidenum">
              <a:rPr lang="pt-PT" altLang="zh-CN"/>
              <a:pPr/>
              <a:t>‹nº›</a:t>
            </a:fld>
            <a:endParaRPr lang="pt-PT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70168"/>
      </p:ext>
    </p:extLst>
  </p:cSld>
  <p:clrMapOvr>
    <a:masterClrMapping/>
  </p:clrMapOvr>
  <p:transition spd="med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C04C29-EB0B-48D7-8C56-EB2127A695E4}" type="datetime1">
              <a:rPr lang="zh-CN" altLang="pt-PT"/>
              <a:pPr/>
              <a:t>2024/2/21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PT" alt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fld id="{A345B56B-21E8-4626-9742-7C2050C58CA2}" type="slidenum">
              <a:rPr lang="pt-PT" altLang="zh-CN"/>
              <a:pPr/>
              <a:t>‹nº›</a:t>
            </a:fld>
            <a:endParaRPr lang="pt-PT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7394"/>
      </p:ext>
    </p:extLst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04C29-EB0B-48D7-8C56-EB2127A695E4}" type="datetime1">
              <a:rPr lang="zh-CN" altLang="pt-PT"/>
              <a:pPr/>
              <a:t>2024/2/21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AD18E-8C53-421C-B645-C5E1ACB2AAFC}" type="slidenum">
              <a:rPr lang="pt-PT" altLang="zh-CN"/>
              <a:pPr/>
              <a:t>‹nº›</a:t>
            </a:fld>
            <a:endParaRPr lang="pt-PT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30297"/>
      </p:ext>
    </p:extLst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04C29-EB0B-48D7-8C56-EB2127A695E4}" type="datetime1">
              <a:rPr lang="zh-CN" altLang="pt-PT"/>
              <a:pPr/>
              <a:t>2024/2/21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26B31-CBCE-4265-B420-85537DD4DEE7}" type="slidenum">
              <a:rPr lang="pt-PT" altLang="zh-CN"/>
              <a:pPr/>
              <a:t>‹nº›</a:t>
            </a:fld>
            <a:endParaRPr lang="pt-PT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01027"/>
      </p:ext>
    </p:extLst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04C29-EB0B-48D7-8C56-EB2127A695E4}" type="datetime1">
              <a:rPr lang="zh-CN" altLang="pt-PT"/>
              <a:pPr/>
              <a:t>2024/2/21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1BD40-2FC3-4E7E-BF05-B755FF3705CD}" type="slidenum">
              <a:rPr lang="pt-PT" altLang="zh-CN"/>
              <a:pPr/>
              <a:t>‹nº›</a:t>
            </a:fld>
            <a:endParaRPr lang="pt-PT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109816"/>
      </p:ext>
    </p:extLst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04C29-EB0B-48D7-8C56-EB2127A695E4}" type="datetime1">
              <a:rPr lang="zh-CN" altLang="pt-PT"/>
              <a:pPr/>
              <a:t>2024/2/21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C18B4-284E-40F3-9E25-7A20E77A8903}" type="slidenum">
              <a:rPr lang="pt-PT" altLang="zh-CN"/>
              <a:pPr/>
              <a:t>‹nº›</a:t>
            </a:fld>
            <a:endParaRPr lang="pt-PT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905672"/>
      </p:ext>
    </p:extLst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04C29-EB0B-48D7-8C56-EB2127A695E4}" type="datetime1">
              <a:rPr lang="zh-CN" altLang="pt-PT"/>
              <a:pPr/>
              <a:t>2024/2/21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AD078-588E-46B9-A8B6-1925D152F81F}" type="slidenum">
              <a:rPr lang="pt-PT" altLang="zh-CN"/>
              <a:pPr/>
              <a:t>‹nº›</a:t>
            </a:fld>
            <a:endParaRPr lang="pt-PT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077523"/>
      </p:ext>
    </p:extLst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04C29-EB0B-48D7-8C56-EB2127A695E4}" type="datetime1">
              <a:rPr lang="zh-CN" altLang="pt-PT"/>
              <a:pPr/>
              <a:t>2024/2/21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BE606-CB38-426A-809E-117DC85A5ECC}" type="slidenum">
              <a:rPr lang="pt-PT" altLang="zh-CN"/>
              <a:pPr/>
              <a:t>‹nº›</a:t>
            </a:fld>
            <a:endParaRPr lang="pt-PT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89237"/>
      </p:ext>
    </p:extLst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04C29-EB0B-48D7-8C56-EB2127A695E4}" type="datetime1">
              <a:rPr lang="zh-CN" altLang="pt-PT"/>
              <a:pPr/>
              <a:t>2024/2/21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5C214-1069-42BE-901F-A2BF951ED8B8}" type="slidenum">
              <a:rPr lang="pt-PT" altLang="zh-CN"/>
              <a:pPr/>
              <a:t>‹nº›</a:t>
            </a:fld>
            <a:endParaRPr lang="pt-PT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97491"/>
      </p:ext>
    </p:extLst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04C29-EB0B-48D7-8C56-EB2127A695E4}" type="datetime1">
              <a:rPr lang="zh-CN" altLang="pt-PT"/>
              <a:pPr/>
              <a:t>2024/2/21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22CA5-49E7-4ECB-BB11-148BFD419E68}" type="slidenum">
              <a:rPr lang="pt-PT" altLang="zh-CN"/>
              <a:pPr/>
              <a:t>‹nº›</a:t>
            </a:fld>
            <a:endParaRPr lang="pt-PT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77591"/>
      </p:ext>
    </p:extLst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>
            <a:solidFill>
              <a:srgbClr val="FFF9E7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pt-PT" altLang="pt-PT">
              <a:solidFill>
                <a:srgbClr val="FFFFFF"/>
              </a:solidFill>
              <a:latin typeface="Gill Sans MT" pitchFamily="34" charset="0"/>
              <a:ea typeface="Gill Sans MT" pitchFamily="34" charset="0"/>
              <a:cs typeface="Gill Sans MT" pitchFamily="34" charset="0"/>
              <a:sym typeface="Gill Sans MT" pitchFamily="34" charset="0"/>
            </a:endParaRPr>
          </a:p>
        </p:txBody>
      </p:sp>
      <p:sp>
        <p:nvSpPr>
          <p:cNvPr id="1028" name="Anel 10"/>
          <p:cNvSpPr>
            <a:spLocks noChangeArrowheads="1"/>
          </p:cNvSpPr>
          <p:nvPr/>
        </p:nvSpPr>
        <p:spPr bwMode="auto">
          <a:xfrm rot="2315675">
            <a:off x="182563" y="1055688"/>
            <a:ext cx="1125537" cy="1101725"/>
          </a:xfrm>
          <a:custGeom>
            <a:avLst/>
            <a:gdLst>
              <a:gd name="G0" fmla="+- 2555 0 0"/>
              <a:gd name="G1" fmla="+- 21600 0 2555"/>
              <a:gd name="G2" fmla="+- 21600 0 2555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555" y="10800"/>
                </a:moveTo>
                <a:cubicBezTo>
                  <a:pt x="2555" y="15354"/>
                  <a:pt x="6246" y="19045"/>
                  <a:pt x="10800" y="19045"/>
                </a:cubicBezTo>
                <a:cubicBezTo>
                  <a:pt x="15354" y="19045"/>
                  <a:pt x="19045" y="15354"/>
                  <a:pt x="19045" y="10800"/>
                </a:cubicBezTo>
                <a:cubicBezTo>
                  <a:pt x="19045" y="6246"/>
                  <a:pt x="15354" y="2555"/>
                  <a:pt x="10800" y="2555"/>
                </a:cubicBezTo>
                <a:cubicBezTo>
                  <a:pt x="6246" y="2555"/>
                  <a:pt x="2555" y="6246"/>
                  <a:pt x="2555" y="10800"/>
                </a:cubicBezTo>
                <a:close/>
              </a:path>
            </a:pathLst>
          </a:custGeom>
          <a:gradFill rotWithShape="1">
            <a:gsLst>
              <a:gs pos="0">
                <a:srgbClr val="FFFBF6"/>
              </a:gs>
              <a:gs pos="70000">
                <a:srgbClr val="FFFEFB"/>
              </a:gs>
              <a:gs pos="100000">
                <a:srgbClr val="FFE28D"/>
              </a:gs>
            </a:gsLst>
            <a:path path="rect">
              <a:fillToRect l="-407500" t="-50000" r="-407500" b="-50000"/>
            </a:path>
          </a:gradFill>
          <a:ln w="7350" cap="rnd" cmpd="sng">
            <a:solidFill>
              <a:srgbClr val="DFC987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pt-PT" altLang="pt-PT">
              <a:solidFill>
                <a:srgbClr val="FFFFFF"/>
              </a:solidFill>
              <a:latin typeface="Gill Sans MT" pitchFamily="34" charset="0"/>
              <a:ea typeface="Gill Sans MT" pitchFamily="34" charset="0"/>
              <a:cs typeface="Gill Sans MT" pitchFamily="34" charset="0"/>
              <a:sym typeface="Gill Sans MT" pitchFamily="34" charset="0"/>
            </a:endParaRPr>
          </a:p>
        </p:txBody>
      </p:sp>
      <p:sp>
        <p:nvSpPr>
          <p:cNvPr id="1029" name="Rectângulo 11"/>
          <p:cNvSpPr>
            <a:spLocks noChangeArrowheads="1"/>
          </p:cNvSpPr>
          <p:nvPr/>
        </p:nvSpPr>
        <p:spPr bwMode="auto"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 cmpd="sng">
                <a:solidFill>
                  <a:srgbClr val="FFFFFF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pt-PT" altLang="pt-PT">
              <a:solidFill>
                <a:srgbClr val="FFFFFF"/>
              </a:solidFill>
              <a:latin typeface="Gill Sans MT" pitchFamily="34" charset="0"/>
              <a:ea typeface="Gill Sans MT" pitchFamily="34" charset="0"/>
              <a:cs typeface="Gill Sans MT" pitchFamily="34" charset="0"/>
              <a:sym typeface="Gill Sans MT" pitchFamily="34" charset="0"/>
            </a:endParaRPr>
          </a:p>
        </p:txBody>
      </p:sp>
      <p:sp>
        <p:nvSpPr>
          <p:cNvPr id="1030" name="Marcador de Posição do Título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zh-CN">
                <a:sym typeface="HGｺﾞｼｯｸE" charset="0"/>
              </a:rPr>
              <a:t>Clique para editar o estilo</a:t>
            </a:r>
          </a:p>
        </p:txBody>
      </p:sp>
      <p:sp>
        <p:nvSpPr>
          <p:cNvPr id="1031" name="Marcador de Posição do Texto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zh-CN">
                <a:sym typeface="HGｺﾞｼｯｸE" charset="0"/>
              </a:rPr>
              <a:t>Clique para editar os estilos</a:t>
            </a:r>
          </a:p>
          <a:p>
            <a:pPr lvl="1"/>
            <a:r>
              <a:rPr lang="pt-PT" altLang="zh-CN">
                <a:sym typeface="HGｺﾞｼｯｸE" charset="0"/>
              </a:rPr>
              <a:t>Segundo nível</a:t>
            </a:r>
          </a:p>
          <a:p>
            <a:pPr lvl="2"/>
            <a:r>
              <a:rPr lang="pt-PT" altLang="zh-CN">
                <a:sym typeface="HGｺﾞｼｯｸE" charset="0"/>
              </a:rPr>
              <a:t>Terceiro nível</a:t>
            </a:r>
          </a:p>
          <a:p>
            <a:pPr lvl="3"/>
            <a:r>
              <a:rPr lang="pt-PT" altLang="zh-CN">
                <a:sym typeface="HGｺﾞｼｯｸE" charset="0"/>
              </a:rPr>
              <a:t>Quarto nível</a:t>
            </a:r>
          </a:p>
          <a:p>
            <a:pPr lvl="4"/>
            <a:r>
              <a:rPr lang="pt-PT" altLang="zh-CN">
                <a:sym typeface="HGｺﾞｼｯｸE" charset="0"/>
              </a:rPr>
              <a:t>Quinto nível</a:t>
            </a:r>
          </a:p>
        </p:txBody>
      </p:sp>
      <p:sp>
        <p:nvSpPr>
          <p:cNvPr id="1032" name="Marcador de Posição da Data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9B781"/>
                </a:solidFill>
              </a:defRPr>
            </a:lvl1pPr>
          </a:lstStyle>
          <a:p>
            <a:fld id="{58C04C29-EB0B-48D7-8C56-EB2127A695E4}" type="datetime1">
              <a:rPr lang="zh-CN" altLang="pt-PT"/>
              <a:pPr/>
              <a:t>2024/2/21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1033" name="Marcador de Posição do Rodapé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9B781"/>
                </a:solidFill>
              </a:defRPr>
            </a:lvl1pPr>
          </a:lstStyle>
          <a:p>
            <a:endParaRPr lang="pt-PT" altLang="pt-PT"/>
          </a:p>
        </p:txBody>
      </p:sp>
      <p:sp>
        <p:nvSpPr>
          <p:cNvPr id="1034" name="Marcador de Posição do Número do Diapositivo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C9B781"/>
                </a:solidFill>
              </a:defRPr>
            </a:lvl1pPr>
          </a:lstStyle>
          <a:p>
            <a:fld id="{952E1BA4-3202-4FE3-84BD-E15E2DD26903}" type="slidenum">
              <a:rPr lang="pt-PT" altLang="zh-CN"/>
              <a:pPr/>
              <a:t>‹nº›</a:t>
            </a:fld>
            <a:endParaRPr lang="pt-PT" altLang="zh-CN" sz="1800">
              <a:solidFill>
                <a:schemeClr val="tx1"/>
              </a:solidFill>
            </a:endParaRPr>
          </a:p>
        </p:txBody>
      </p:sp>
      <p:sp>
        <p:nvSpPr>
          <p:cNvPr id="1035" name="Rectângulo 14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 cmpd="sng">
                <a:solidFill>
                  <a:srgbClr val="FFFFFF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pt-PT" altLang="pt-PT">
              <a:solidFill>
                <a:srgbClr val="FFFFFF"/>
              </a:solidFill>
              <a:latin typeface="Gill Sans MT" pitchFamily="34" charset="0"/>
              <a:ea typeface="Gill Sans MT" pitchFamily="34" charset="0"/>
              <a:cs typeface="Gill Sans MT" pitchFamily="34" charset="0"/>
              <a:sym typeface="Gill Sans M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newsflash/>
  </p:transition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300">
          <a:solidFill>
            <a:srgbClr val="52392B"/>
          </a:solidFill>
          <a:latin typeface="+mj-lt"/>
          <a:ea typeface="+mj-ea"/>
          <a:cs typeface="+mj-cs"/>
          <a:sym typeface="HGｺﾞｼｯｸE" charset="0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2392B"/>
          </a:solidFill>
          <a:latin typeface="Gill Sans MT" pitchFamily="34" charset="0"/>
          <a:ea typeface="华文中宋" charset="0"/>
          <a:cs typeface="华文中宋" charset="0"/>
          <a:sym typeface="HGｺﾞｼｯｸE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2392B"/>
          </a:solidFill>
          <a:latin typeface="Gill Sans MT" pitchFamily="34" charset="0"/>
          <a:ea typeface="华文中宋" charset="0"/>
          <a:cs typeface="华文中宋" charset="0"/>
          <a:sym typeface="HGｺﾞｼｯｸE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2392B"/>
          </a:solidFill>
          <a:latin typeface="Gill Sans MT" pitchFamily="34" charset="0"/>
          <a:ea typeface="华文中宋" charset="0"/>
          <a:cs typeface="华文中宋" charset="0"/>
          <a:sym typeface="HGｺﾞｼｯｸE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2392B"/>
          </a:solidFill>
          <a:latin typeface="Gill Sans MT" pitchFamily="34" charset="0"/>
          <a:ea typeface="华文中宋" charset="0"/>
          <a:cs typeface="华文中宋" charset="0"/>
          <a:sym typeface="HGｺﾞｼｯｸ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2392B"/>
          </a:solidFill>
          <a:latin typeface="Gill Sans MT" pitchFamily="34" charset="0"/>
          <a:ea typeface="华文中宋" charset="0"/>
          <a:cs typeface="华文中宋" charset="0"/>
          <a:sym typeface="HGｺﾞｼｯｸ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2392B"/>
          </a:solidFill>
          <a:latin typeface="Gill Sans MT" pitchFamily="34" charset="0"/>
          <a:ea typeface="华文中宋" charset="0"/>
          <a:cs typeface="华文中宋" charset="0"/>
          <a:sym typeface="HGｺﾞｼｯｸ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2392B"/>
          </a:solidFill>
          <a:latin typeface="Gill Sans MT" pitchFamily="34" charset="0"/>
          <a:ea typeface="华文中宋" charset="0"/>
          <a:cs typeface="华文中宋" charset="0"/>
          <a:sym typeface="HGｺﾞｼｯｸ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2392B"/>
          </a:solidFill>
          <a:latin typeface="Gill Sans MT" pitchFamily="34" charset="0"/>
          <a:ea typeface="华文中宋" charset="0"/>
          <a:cs typeface="华文中宋" charset="0"/>
          <a:sym typeface="HGｺﾞｼｯｸE" charset="0"/>
        </a:defRPr>
      </a:lvl9pPr>
    </p:titleStyle>
    <p:bodyStyle>
      <a:lvl1pPr marL="365125" indent="-282575" algn="l" defTabSz="0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  <a:sym typeface="HGｺﾞｼｯｸE" charset="0"/>
        </a:defRPr>
      </a:lvl1pPr>
      <a:lvl2pPr marL="639763" indent="-236538" algn="l" defTabSz="0" rtl="0" fontAlgn="base">
        <a:spcBef>
          <a:spcPts val="550"/>
        </a:spcBef>
        <a:spcAft>
          <a:spcPct val="0"/>
        </a:spcAft>
        <a:buClr>
          <a:schemeClr val="accent1"/>
        </a:buClr>
        <a:buSzPct val="80000"/>
        <a:buFont typeface="Verdana" pitchFamily="34" charset="0"/>
        <a:buChar char="◦"/>
        <a:defRPr sz="2800">
          <a:solidFill>
            <a:schemeClr val="tx1"/>
          </a:solidFill>
          <a:latin typeface="+mn-lt"/>
          <a:ea typeface="+mn-ea"/>
          <a:cs typeface="+mn-cs"/>
          <a:sym typeface="HGｺﾞｼｯｸE" charset="0"/>
        </a:defRPr>
      </a:lvl2pPr>
      <a:lvl3pPr marL="887413" indent="-228600" algn="l" defTabSz="0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 2" pitchFamily="18" charset="2"/>
        <a:buChar char=""/>
        <a:defRPr sz="2400">
          <a:solidFill>
            <a:schemeClr val="tx1"/>
          </a:solidFill>
          <a:latin typeface="+mn-lt"/>
          <a:ea typeface="+mn-ea"/>
          <a:cs typeface="+mn-cs"/>
          <a:sym typeface="HGｺﾞｼｯｸE" charset="0"/>
        </a:defRPr>
      </a:lvl3pPr>
      <a:lvl4pPr marL="1096963" indent="-173038" algn="l" defTabSz="0" rtl="0" fontAlgn="base">
        <a:spcBef>
          <a:spcPct val="20000"/>
        </a:spcBef>
        <a:spcAft>
          <a:spcPct val="0"/>
        </a:spcAft>
        <a:buClr>
          <a:srgbClr val="B58B80"/>
        </a:buClr>
        <a:buSzPct val="80000"/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  <a:sym typeface="HGｺﾞｼｯｸE" charset="0"/>
        </a:defRPr>
      </a:lvl4pPr>
      <a:lvl5pPr marL="1298575" indent="-182563" algn="l" defTabSz="0" rtl="0" fontAlgn="base">
        <a:spcBef>
          <a:spcPct val="20000"/>
        </a:spcBef>
        <a:spcAft>
          <a:spcPct val="0"/>
        </a:spcAft>
        <a:buClr>
          <a:srgbClr val="C3986D"/>
        </a:buClr>
        <a:buSzPct val="80000"/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  <a:sym typeface="HGｺﾞｼｯｸE" charset="0"/>
        </a:defRPr>
      </a:lvl5pPr>
      <a:lvl6pPr marL="1755775" indent="-182563" algn="l" defTabSz="0" rtl="0" fontAlgn="base">
        <a:spcBef>
          <a:spcPct val="20000"/>
        </a:spcBef>
        <a:spcAft>
          <a:spcPct val="0"/>
        </a:spcAft>
        <a:buClr>
          <a:srgbClr val="C3986D"/>
        </a:buClr>
        <a:buSzPct val="80000"/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  <a:sym typeface="HGｺﾞｼｯｸE" charset="0"/>
        </a:defRPr>
      </a:lvl6pPr>
      <a:lvl7pPr marL="2212975" indent="-182563" algn="l" defTabSz="0" rtl="0" fontAlgn="base">
        <a:spcBef>
          <a:spcPct val="20000"/>
        </a:spcBef>
        <a:spcAft>
          <a:spcPct val="0"/>
        </a:spcAft>
        <a:buClr>
          <a:srgbClr val="C3986D"/>
        </a:buClr>
        <a:buSzPct val="80000"/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  <a:sym typeface="HGｺﾞｼｯｸE" charset="0"/>
        </a:defRPr>
      </a:lvl7pPr>
      <a:lvl8pPr marL="2670175" indent="-182563" algn="l" defTabSz="0" rtl="0" fontAlgn="base">
        <a:spcBef>
          <a:spcPct val="20000"/>
        </a:spcBef>
        <a:spcAft>
          <a:spcPct val="0"/>
        </a:spcAft>
        <a:buClr>
          <a:srgbClr val="C3986D"/>
        </a:buClr>
        <a:buSzPct val="80000"/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  <a:sym typeface="HGｺﾞｼｯｸE" charset="0"/>
        </a:defRPr>
      </a:lvl8pPr>
      <a:lvl9pPr marL="3127375" indent="-182563" algn="l" defTabSz="0" rtl="0" fontAlgn="base">
        <a:spcBef>
          <a:spcPct val="20000"/>
        </a:spcBef>
        <a:spcAft>
          <a:spcPct val="0"/>
        </a:spcAft>
        <a:buClr>
          <a:srgbClr val="C3986D"/>
        </a:buClr>
        <a:buSzPct val="80000"/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  <a:sym typeface="HGｺﾞｼｯｸE" charset="0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ângulo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 cmpd="sng">
                <a:solidFill>
                  <a:srgbClr val="FFFFFF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pt-PT" altLang="pt-PT">
              <a:solidFill>
                <a:srgbClr val="FFFFFF"/>
              </a:solidFill>
              <a:latin typeface="Gill Sans MT" pitchFamily="34" charset="0"/>
              <a:ea typeface="Gill Sans MT" pitchFamily="34" charset="0"/>
              <a:cs typeface="Gill Sans MT" pitchFamily="34" charset="0"/>
              <a:sym typeface="Gill Sans MT" pitchFamily="34" charset="0"/>
            </a:endParaRPr>
          </a:p>
        </p:txBody>
      </p:sp>
      <p:sp>
        <p:nvSpPr>
          <p:cNvPr id="3075" name="Rectângulo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 cmpd="sng">
                <a:solidFill>
                  <a:srgbClr val="FFFFFF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pt-PT" altLang="pt-PT">
              <a:solidFill>
                <a:srgbClr val="FFFFFF"/>
              </a:solidFill>
              <a:latin typeface="Gill Sans MT" pitchFamily="34" charset="0"/>
              <a:ea typeface="Gill Sans MT" pitchFamily="34" charset="0"/>
              <a:cs typeface="Gill Sans MT" pitchFamily="34" charset="0"/>
              <a:sym typeface="Gill Sans MT" pitchFamily="34" charset="0"/>
            </a:endParaRPr>
          </a:p>
        </p:txBody>
      </p:sp>
      <p:sp>
        <p:nvSpPr>
          <p:cNvPr id="3076" name="Pergaminho horizontal 4"/>
          <p:cNvSpPr>
            <a:spLocks noChangeArrowheads="1"/>
          </p:cNvSpPr>
          <p:nvPr/>
        </p:nvSpPr>
        <p:spPr bwMode="auto">
          <a:xfrm>
            <a:off x="1643063" y="1143000"/>
            <a:ext cx="6500812" cy="15716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pt-PT" altLang="pt-PT">
              <a:solidFill>
                <a:srgbClr val="FFFFFF"/>
              </a:solidFill>
              <a:latin typeface="HGｺﾞｼｯｸE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3077" name="Rectângulo 6"/>
          <p:cNvSpPr>
            <a:spLocks noChangeArrowheads="1"/>
          </p:cNvSpPr>
          <p:nvPr/>
        </p:nvSpPr>
        <p:spPr bwMode="auto">
          <a:xfrm>
            <a:off x="2000250" y="1643063"/>
            <a:ext cx="5327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PT" altLang="zh-CN" sz="3200" b="1" dirty="0">
                <a:solidFill>
                  <a:srgbClr val="FCEEE8"/>
                </a:solidFill>
                <a:latin typeface="Gill Sans MT" pitchFamily="34" charset="0"/>
                <a:ea typeface="HGｺﾞｼｯｸE" charset="0"/>
                <a:cs typeface="HGｺﾞｼｯｸE" charset="0"/>
                <a:sym typeface="HGｺﾞｼｯｸE" charset="0"/>
              </a:rPr>
              <a:t>DEONTOLOGIA E ÉTICA</a:t>
            </a:r>
          </a:p>
        </p:txBody>
      </p:sp>
      <p:sp>
        <p:nvSpPr>
          <p:cNvPr id="3078" name="Rectângulo arredondado 7"/>
          <p:cNvSpPr>
            <a:spLocks noChangeArrowheads="1"/>
          </p:cNvSpPr>
          <p:nvPr/>
        </p:nvSpPr>
        <p:spPr bwMode="auto">
          <a:xfrm>
            <a:off x="2286000" y="3143250"/>
            <a:ext cx="5072063" cy="1357313"/>
          </a:xfrm>
          <a:prstGeom prst="roundRect">
            <a:avLst>
              <a:gd name="adj" fmla="val 16667"/>
            </a:avLst>
          </a:prstGeom>
          <a:solidFill>
            <a:srgbClr val="F3CC5F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sz="3200" dirty="0">
                <a:solidFill>
                  <a:srgbClr val="90571E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BEM-ESTAR ANIMAL E DIREITOS DO ANIMAL</a:t>
            </a:r>
          </a:p>
        </p:txBody>
      </p:sp>
      <p:sp>
        <p:nvSpPr>
          <p:cNvPr id="3079" name="Rectângulo arredondado 8"/>
          <p:cNvSpPr>
            <a:spLocks noChangeArrowheads="1"/>
          </p:cNvSpPr>
          <p:nvPr/>
        </p:nvSpPr>
        <p:spPr bwMode="auto">
          <a:xfrm>
            <a:off x="4714875" y="5857875"/>
            <a:ext cx="4143375" cy="785813"/>
          </a:xfrm>
          <a:prstGeom prst="roundRect">
            <a:avLst>
              <a:gd name="adj" fmla="val 16667"/>
            </a:avLst>
          </a:prstGeom>
          <a:solidFill>
            <a:srgbClr val="F3CC5F"/>
          </a:solidFill>
          <a:ln w="25400" cap="flat" cmpd="sng">
            <a:solidFill>
              <a:srgbClr val="D29F0F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sz="2400">
                <a:solidFill>
                  <a:srgbClr val="90571E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Saul J Semião-Santos</a:t>
            </a:r>
          </a:p>
          <a:p>
            <a:pPr algn="ctr"/>
            <a:r>
              <a:rPr lang="pt-PT" altLang="zh-CN" sz="2400">
                <a:solidFill>
                  <a:srgbClr val="90571E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DMV - 2011</a:t>
            </a:r>
          </a:p>
        </p:txBody>
      </p:sp>
      <p:pic>
        <p:nvPicPr>
          <p:cNvPr id="3080" name="Imagem 9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552450" cy="542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Imagem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552450" cy="542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ângulo arredondado 11"/>
          <p:cNvSpPr>
            <a:spLocks noChangeArrowheads="1"/>
          </p:cNvSpPr>
          <p:nvPr/>
        </p:nvSpPr>
        <p:spPr bwMode="auto">
          <a:xfrm>
            <a:off x="2051790" y="980796"/>
            <a:ext cx="6215062" cy="1285875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lIns="91440" tIns="45720" rIns="91440" bIns="45720" anchor="ctr"/>
          <a:lstStyle/>
          <a:p>
            <a:pPr algn="ctr"/>
            <a:r>
              <a:rPr lang="pt-PT" altLang="zh-CN" b="1" dirty="0">
                <a:solidFill>
                  <a:srgbClr val="90571E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Uma tabela com 3 categorias de animais em função dos respetivos valores de autonomia, uma escala de 0 a 1, correspondendo este último ao do ser humano. </a:t>
            </a:r>
            <a:endParaRPr lang="pt-PT" altLang="zh-CN" b="1">
              <a:solidFill>
                <a:srgbClr val="90571E"/>
              </a:solidFill>
              <a:latin typeface="Gill Sans MT" panose="020B0502020104020203" pitchFamily="34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12293" name="Rectângulo arredondado 8"/>
          <p:cNvSpPr>
            <a:spLocks noChangeArrowheads="1"/>
          </p:cNvSpPr>
          <p:nvPr/>
        </p:nvSpPr>
        <p:spPr bwMode="auto">
          <a:xfrm>
            <a:off x="1265977" y="2623858"/>
            <a:ext cx="2928938" cy="1143000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b="1" dirty="0">
                <a:solidFill>
                  <a:srgbClr val="90571E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Espécies com valores entre os 0.90 e 1</a:t>
            </a:r>
          </a:p>
        </p:txBody>
      </p:sp>
      <p:sp>
        <p:nvSpPr>
          <p:cNvPr id="12294" name="Rectângulo arredondado 10"/>
          <p:cNvSpPr>
            <a:spLocks noChangeArrowheads="1"/>
          </p:cNvSpPr>
          <p:nvPr/>
        </p:nvSpPr>
        <p:spPr bwMode="auto">
          <a:xfrm>
            <a:off x="1265977" y="3909733"/>
            <a:ext cx="2928938" cy="1143000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b="1">
                <a:solidFill>
                  <a:srgbClr val="90571E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Animais com valores entre 0.51 e 0.89</a:t>
            </a:r>
          </a:p>
        </p:txBody>
      </p:sp>
      <p:sp>
        <p:nvSpPr>
          <p:cNvPr id="12295" name="Rectângulo arredondado 12"/>
          <p:cNvSpPr>
            <a:spLocks noChangeArrowheads="1"/>
          </p:cNvSpPr>
          <p:nvPr/>
        </p:nvSpPr>
        <p:spPr bwMode="auto">
          <a:xfrm>
            <a:off x="1265977" y="5195608"/>
            <a:ext cx="2928938" cy="1143000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b="1">
                <a:solidFill>
                  <a:srgbClr val="90571E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Aqueles que apresentem valores que rondam os 0.50</a:t>
            </a:r>
          </a:p>
        </p:txBody>
      </p:sp>
      <p:sp>
        <p:nvSpPr>
          <p:cNvPr id="12296" name="Rectângulo arredondado 14"/>
          <p:cNvSpPr>
            <a:spLocks noChangeArrowheads="1"/>
          </p:cNvSpPr>
          <p:nvPr/>
        </p:nvSpPr>
        <p:spPr bwMode="auto">
          <a:xfrm>
            <a:off x="5873695" y="2623858"/>
            <a:ext cx="2928938" cy="1143000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b="1">
                <a:solidFill>
                  <a:srgbClr val="90571E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Chimpanzés, gorilas, orangotangos, golfinhos</a:t>
            </a:r>
          </a:p>
        </p:txBody>
      </p:sp>
      <p:sp>
        <p:nvSpPr>
          <p:cNvPr id="12297" name="Rectângulo arredondado 15"/>
          <p:cNvSpPr>
            <a:spLocks noChangeArrowheads="1"/>
          </p:cNvSpPr>
          <p:nvPr/>
        </p:nvSpPr>
        <p:spPr bwMode="auto">
          <a:xfrm>
            <a:off x="5873695" y="3909733"/>
            <a:ext cx="2928938" cy="1143000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b="1">
                <a:solidFill>
                  <a:srgbClr val="90571E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O cão, o elefante africano, o papagaio cinzento africano</a:t>
            </a:r>
          </a:p>
        </p:txBody>
      </p:sp>
      <p:sp>
        <p:nvSpPr>
          <p:cNvPr id="12298" name="Rectângulo arredondado 16"/>
          <p:cNvSpPr>
            <a:spLocks noChangeArrowheads="1"/>
          </p:cNvSpPr>
          <p:nvPr/>
        </p:nvSpPr>
        <p:spPr bwMode="auto">
          <a:xfrm>
            <a:off x="5873696" y="5195608"/>
            <a:ext cx="2928937" cy="1143000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b="1">
                <a:solidFill>
                  <a:srgbClr val="90571E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Uma vasta maioria</a:t>
            </a:r>
          </a:p>
        </p:txBody>
      </p:sp>
      <p:sp>
        <p:nvSpPr>
          <p:cNvPr id="12299" name="Seta para a direita 17"/>
          <p:cNvSpPr>
            <a:spLocks noChangeArrowheads="1"/>
          </p:cNvSpPr>
          <p:nvPr/>
        </p:nvSpPr>
        <p:spPr bwMode="auto">
          <a:xfrm>
            <a:off x="4569961" y="3085795"/>
            <a:ext cx="928687" cy="285750"/>
          </a:xfrm>
          <a:prstGeom prst="rightArrow">
            <a:avLst>
              <a:gd name="adj1" fmla="val 50000"/>
              <a:gd name="adj2" fmla="val 49969"/>
            </a:avLst>
          </a:prstGeom>
          <a:solidFill>
            <a:schemeClr val="accent1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pt-PT" altLang="pt-PT">
              <a:solidFill>
                <a:srgbClr val="FFFFFF"/>
              </a:solidFill>
              <a:latin typeface="Gill Sans MT" panose="020B0502020104020203" pitchFamily="34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12300" name="Seta para a direita 18"/>
          <p:cNvSpPr>
            <a:spLocks noChangeArrowheads="1"/>
          </p:cNvSpPr>
          <p:nvPr/>
        </p:nvSpPr>
        <p:spPr bwMode="auto">
          <a:xfrm>
            <a:off x="4569961" y="4300232"/>
            <a:ext cx="928687" cy="285750"/>
          </a:xfrm>
          <a:prstGeom prst="rightArrow">
            <a:avLst>
              <a:gd name="adj1" fmla="val 50000"/>
              <a:gd name="adj2" fmla="val 49969"/>
            </a:avLst>
          </a:prstGeom>
          <a:solidFill>
            <a:schemeClr val="accent1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pt-PT" altLang="pt-PT">
              <a:solidFill>
                <a:srgbClr val="FFFFFF"/>
              </a:solidFill>
              <a:latin typeface="Gill Sans MT" panose="020B0502020104020203" pitchFamily="34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12301" name="Seta para a direita 19"/>
          <p:cNvSpPr>
            <a:spLocks noChangeArrowheads="1"/>
          </p:cNvSpPr>
          <p:nvPr/>
        </p:nvSpPr>
        <p:spPr bwMode="auto">
          <a:xfrm>
            <a:off x="4569961" y="5586107"/>
            <a:ext cx="928687" cy="285750"/>
          </a:xfrm>
          <a:prstGeom prst="rightArrow">
            <a:avLst>
              <a:gd name="adj1" fmla="val 50000"/>
              <a:gd name="adj2" fmla="val 49969"/>
            </a:avLst>
          </a:prstGeom>
          <a:solidFill>
            <a:schemeClr val="accent1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pt-PT" altLang="pt-PT">
              <a:solidFill>
                <a:srgbClr val="FFFFFF"/>
              </a:solidFill>
              <a:latin typeface="Gill Sans MT" panose="020B0502020104020203" pitchFamily="34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AC3011D4-0920-4AF8-93D6-AD8795099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281" y="214313"/>
            <a:ext cx="7929091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+mj-lt"/>
                <a:ea typeface="+mj-ea"/>
                <a:cs typeface="+mj-cs"/>
                <a:sym typeface="HGｺﾞｼｯｸE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9pPr>
          </a:lstStyle>
          <a:p>
            <a:pPr algn="ctr">
              <a:buFontTx/>
            </a:pPr>
            <a:r>
              <a:rPr lang="pt-PT" altLang="zh-CN" sz="3200" b="1" kern="0"/>
              <a:t>BEM-ESTAR E DIREITOS DO ANIMAL</a:t>
            </a:r>
            <a:endParaRPr lang="pt-PT" altLang="zh-CN" sz="3200" kern="0" dirty="0">
              <a:solidFill>
                <a:srgbClr val="603A1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Imagem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552450" cy="542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ângulo arredondado 11"/>
          <p:cNvSpPr>
            <a:spLocks noChangeArrowheads="1"/>
          </p:cNvSpPr>
          <p:nvPr/>
        </p:nvSpPr>
        <p:spPr bwMode="auto">
          <a:xfrm>
            <a:off x="2051790" y="1340826"/>
            <a:ext cx="6215062" cy="1285875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b="1">
                <a:solidFill>
                  <a:srgbClr val="90571E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Todos os que se encontram na 1ª categoria são dotados de autonomia suficiente para possuírem direitos básicos</a:t>
            </a:r>
          </a:p>
        </p:txBody>
      </p:sp>
      <p:sp>
        <p:nvSpPr>
          <p:cNvPr id="13317" name="Rectângulo arredondado 13"/>
          <p:cNvSpPr>
            <a:spLocks noChangeArrowheads="1"/>
          </p:cNvSpPr>
          <p:nvPr/>
        </p:nvSpPr>
        <p:spPr bwMode="auto">
          <a:xfrm>
            <a:off x="2051790" y="2983889"/>
            <a:ext cx="6215063" cy="1285875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b="1" dirty="0">
                <a:solidFill>
                  <a:srgbClr val="90571E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Quanto à segunda considera existirem “provas crescentes” de que também a possuem, traçando nos 0.70 a linha divisória entre os que têm e não têm direitos</a:t>
            </a:r>
          </a:p>
        </p:txBody>
      </p:sp>
      <p:sp>
        <p:nvSpPr>
          <p:cNvPr id="13318" name="Rectângulo arredondado 20"/>
          <p:cNvSpPr>
            <a:spLocks noChangeArrowheads="1"/>
          </p:cNvSpPr>
          <p:nvPr/>
        </p:nvSpPr>
        <p:spPr bwMode="auto">
          <a:xfrm>
            <a:off x="2051790" y="4698389"/>
            <a:ext cx="6215063" cy="1285875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b="1" dirty="0">
                <a:solidFill>
                  <a:srgbClr val="90571E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Em relação à 3ª categoria, manifesta a insuficiência do conhecimento científico actual para determinar o grau de autonomia de que são detentoras as espécies nela incluídas 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26EFE845-A575-4657-A68A-6AC794358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281" y="214313"/>
            <a:ext cx="7929091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+mj-lt"/>
                <a:ea typeface="+mj-ea"/>
                <a:cs typeface="+mj-cs"/>
                <a:sym typeface="HGｺﾞｼｯｸE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9pPr>
          </a:lstStyle>
          <a:p>
            <a:pPr algn="ctr">
              <a:buFontTx/>
            </a:pPr>
            <a:r>
              <a:rPr lang="pt-PT" altLang="zh-CN" sz="3200" b="1" kern="0"/>
              <a:t>BEM-ESTAR E DIREITOS DO ANIMAL</a:t>
            </a:r>
            <a:endParaRPr lang="pt-PT" altLang="zh-CN" sz="3200" kern="0" dirty="0">
              <a:solidFill>
                <a:srgbClr val="603A1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Imagem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552450" cy="542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ângulo arredondado 20"/>
          <p:cNvSpPr>
            <a:spLocks noChangeArrowheads="1"/>
          </p:cNvSpPr>
          <p:nvPr/>
        </p:nvSpPr>
        <p:spPr bwMode="auto">
          <a:xfrm>
            <a:off x="6215063" y="5857875"/>
            <a:ext cx="2071687" cy="500063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5400" cap="flat" cmpd="sng">
            <a:solidFill>
              <a:schemeClr val="tx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pt-PT" altLang="zh-CN" b="1">
              <a:solidFill>
                <a:srgbClr val="FF0000"/>
              </a:solidFill>
              <a:latin typeface="Gill Sans MT" panose="020B0502020104020203" pitchFamily="34" charset="0"/>
              <a:ea typeface="HGｺﾞｼｯｸE" charset="0"/>
              <a:cs typeface="HGｺﾞｼｯｸE" charset="0"/>
              <a:sym typeface="HGｺﾞｼｯｸE" charset="0"/>
            </a:endParaRPr>
          </a:p>
          <a:p>
            <a:pPr algn="ctr"/>
            <a:r>
              <a:rPr lang="pt-PT" altLang="zh-CN" b="1">
                <a:solidFill>
                  <a:srgbClr val="FF0000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Cristina Beckert</a:t>
            </a:r>
            <a:endParaRPr lang="pt-PT" altLang="zh-CN" i="1">
              <a:solidFill>
                <a:srgbClr val="FF0000"/>
              </a:solidFill>
              <a:latin typeface="Gill Sans MT" panose="020B0502020104020203" pitchFamily="34" charset="0"/>
              <a:ea typeface="HGｺﾞｼｯｸE" charset="0"/>
              <a:cs typeface="HGｺﾞｼｯｸE" charset="0"/>
              <a:sym typeface="HGｺﾞｼｯｸE" charset="0"/>
            </a:endParaRPr>
          </a:p>
          <a:p>
            <a:pPr algn="ctr"/>
            <a:endParaRPr lang="pt-PT" altLang="zh-CN" b="1">
              <a:solidFill>
                <a:srgbClr val="90571E"/>
              </a:solidFill>
              <a:latin typeface="Gill Sans MT" panose="020B0502020104020203" pitchFamily="34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14341" name="Rectângulo arredondado 6"/>
          <p:cNvSpPr>
            <a:spLocks noChangeArrowheads="1"/>
          </p:cNvSpPr>
          <p:nvPr/>
        </p:nvSpPr>
        <p:spPr bwMode="auto">
          <a:xfrm>
            <a:off x="1249919" y="1433512"/>
            <a:ext cx="7643813" cy="4083662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5400" cap="flat" cmpd="sng">
            <a:solidFill>
              <a:schemeClr val="tx1"/>
            </a:solidFill>
            <a:bevel/>
            <a:headEnd/>
            <a:tailEnd/>
          </a:ln>
        </p:spPr>
        <p:txBody>
          <a:bodyPr lIns="91440" tIns="45720" rIns="91440" bIns="45720" anchor="ctr"/>
          <a:lstStyle/>
          <a:p>
            <a:pPr algn="ctr"/>
            <a:r>
              <a:rPr lang="pt-PT" altLang="zh-CN" sz="2400" b="1" dirty="0">
                <a:solidFill>
                  <a:srgbClr val="FF0000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Quaisquer que sejam as perspectivas defendidas, a reflexão filosófica, sobre a consideração ética devida aos animais, será determinante para questionar a visão antropocêntrica do mundo que domina a civilização ocidental, ao mesmo tempo que constituirá um contributo inestimável para a obtenção de hábitos e costumes humanos que não ponham em causa a integridade de outras espécies.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F6AF922-10C9-45BB-9B50-8B55B4422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281" y="214313"/>
            <a:ext cx="7929091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+mj-lt"/>
                <a:ea typeface="+mj-ea"/>
                <a:cs typeface="+mj-cs"/>
                <a:sym typeface="HGｺﾞｼｯｸE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9pPr>
          </a:lstStyle>
          <a:p>
            <a:pPr algn="ctr">
              <a:buFontTx/>
            </a:pPr>
            <a:r>
              <a:rPr lang="pt-PT" altLang="zh-CN" sz="3200" b="1" kern="0"/>
              <a:t>BEM-ESTAR E DIREITOS DO ANIMAL</a:t>
            </a:r>
            <a:endParaRPr lang="pt-PT" altLang="zh-CN" sz="3200" kern="0" dirty="0">
              <a:solidFill>
                <a:srgbClr val="603A1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Imagem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552450" cy="542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ângulo arredondado 9"/>
          <p:cNvSpPr>
            <a:spLocks noChangeArrowheads="1"/>
          </p:cNvSpPr>
          <p:nvPr/>
        </p:nvSpPr>
        <p:spPr bwMode="auto">
          <a:xfrm>
            <a:off x="1152343" y="4282802"/>
            <a:ext cx="7858125" cy="1357312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603A14"/>
            </a:solidFill>
            <a:bevel/>
            <a:headEnd/>
            <a:tailEnd/>
          </a:ln>
        </p:spPr>
        <p:txBody>
          <a:bodyPr lIns="91440" tIns="45720" rIns="91440" bIns="45720" anchor="ctr"/>
          <a:lstStyle/>
          <a:p>
            <a:pPr algn="ctr"/>
            <a:r>
              <a:rPr lang="pt-PT" altLang="zh-CN" sz="2000" b="1">
                <a:solidFill>
                  <a:srgbClr val="603A14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Base do bem-estar                Hedonismo/Utilitarismo de </a:t>
            </a:r>
            <a:r>
              <a:rPr lang="pt-PT" altLang="zh-CN" sz="2000" b="1" dirty="0">
                <a:solidFill>
                  <a:srgbClr val="603A14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Bentham      </a:t>
            </a:r>
            <a:endParaRPr lang="pt-PT" altLang="zh-CN" sz="2000" b="1" dirty="0">
              <a:solidFill>
                <a:srgbClr val="603A14"/>
              </a:solidFill>
              <a:latin typeface="Gill Sans MT" panose="020B0502020104020203" pitchFamily="34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4101" name="Rectângulo arredondado 10"/>
          <p:cNvSpPr>
            <a:spLocks noChangeArrowheads="1"/>
          </p:cNvSpPr>
          <p:nvPr/>
        </p:nvSpPr>
        <p:spPr bwMode="auto">
          <a:xfrm>
            <a:off x="1152342" y="2357438"/>
            <a:ext cx="7858125" cy="1357313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603A14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sz="2000" b="1" dirty="0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A expressão “direitos dos animais” gera equívocos pois é necessário distinguir entre 2 níveis de ética animal: bem-estar animal (</a:t>
            </a:r>
            <a:r>
              <a:rPr lang="pt-PT" altLang="zh-CN" sz="2000" b="1" i="1" dirty="0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animal </a:t>
            </a:r>
            <a:r>
              <a:rPr lang="pt-PT" altLang="zh-CN" sz="2000" b="1" i="1" dirty="0" err="1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welfare</a:t>
            </a:r>
            <a:r>
              <a:rPr lang="pt-PT" altLang="zh-CN" sz="2000" b="1" dirty="0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) e direitos do animal (</a:t>
            </a:r>
            <a:r>
              <a:rPr lang="pt-PT" altLang="zh-CN" sz="2000" b="1" i="1" dirty="0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animal </a:t>
            </a:r>
            <a:r>
              <a:rPr lang="pt-PT" altLang="zh-CN" sz="2000" b="1" i="1" dirty="0" err="1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rights</a:t>
            </a:r>
            <a:r>
              <a:rPr lang="pt-PT" altLang="zh-CN" sz="2000" b="1" dirty="0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)</a:t>
            </a:r>
          </a:p>
        </p:txBody>
      </p:sp>
      <p:sp>
        <p:nvSpPr>
          <p:cNvPr id="4102" name="Seta para a direita 14"/>
          <p:cNvSpPr>
            <a:spLocks noChangeArrowheads="1"/>
          </p:cNvSpPr>
          <p:nvPr/>
        </p:nvSpPr>
        <p:spPr bwMode="auto">
          <a:xfrm>
            <a:off x="4277402" y="4765902"/>
            <a:ext cx="664399" cy="142875"/>
          </a:xfrm>
          <a:prstGeom prst="rightArrow">
            <a:avLst>
              <a:gd name="adj1" fmla="val 50000"/>
              <a:gd name="adj2" fmla="val 49958"/>
            </a:avLst>
          </a:prstGeom>
          <a:solidFill>
            <a:schemeClr val="accent2"/>
          </a:solidFill>
          <a:ln w="25400" cap="flat" cmpd="sng">
            <a:solidFill>
              <a:srgbClr val="AF76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pt-PT" altLang="pt-PT">
              <a:solidFill>
                <a:srgbClr val="FFFFFF"/>
              </a:solidFill>
              <a:latin typeface="HGｺﾞｼｯｸE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E04E3FE-38CE-45BB-BC03-53ECF2D0B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281" y="214313"/>
            <a:ext cx="7929091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+mj-lt"/>
                <a:ea typeface="+mj-ea"/>
                <a:cs typeface="+mj-cs"/>
                <a:sym typeface="HGｺﾞｼｯｸE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9pPr>
          </a:lstStyle>
          <a:p>
            <a:pPr algn="ctr">
              <a:buFontTx/>
            </a:pPr>
            <a:r>
              <a:rPr lang="pt-PT" altLang="zh-CN" sz="3200" b="1" kern="0"/>
              <a:t>BEM-ESTAR E DIREITOS DO ANIMAL</a:t>
            </a:r>
            <a:endParaRPr lang="pt-PT" altLang="zh-CN" sz="3200" kern="0" dirty="0">
              <a:solidFill>
                <a:srgbClr val="603A1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Imagem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552450" cy="542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 descr="C:\Users\Compaq\Desktop\peter_sing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571750"/>
            <a:ext cx="3535362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ângulo arredondado 7"/>
          <p:cNvSpPr>
            <a:spLocks noChangeArrowheads="1"/>
          </p:cNvSpPr>
          <p:nvPr/>
        </p:nvSpPr>
        <p:spPr bwMode="auto">
          <a:xfrm>
            <a:off x="5143500" y="1643063"/>
            <a:ext cx="3643313" cy="928687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603A14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b="1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PRECONCEITO ESPECISTA</a:t>
            </a:r>
          </a:p>
        </p:txBody>
      </p:sp>
      <p:sp>
        <p:nvSpPr>
          <p:cNvPr id="5126" name="Seta para baixo 10"/>
          <p:cNvSpPr>
            <a:spLocks noChangeArrowheads="1"/>
          </p:cNvSpPr>
          <p:nvPr/>
        </p:nvSpPr>
        <p:spPr bwMode="auto">
          <a:xfrm>
            <a:off x="6786563" y="2714625"/>
            <a:ext cx="357187" cy="1285875"/>
          </a:xfrm>
          <a:prstGeom prst="downArrow">
            <a:avLst>
              <a:gd name="adj1" fmla="val 50000"/>
              <a:gd name="adj2" fmla="val 50033"/>
            </a:avLst>
          </a:prstGeom>
          <a:solidFill>
            <a:srgbClr val="C87D0E"/>
          </a:solidFill>
          <a:ln w="25400" cap="flat" cmpd="sng">
            <a:solidFill>
              <a:srgbClr val="603A14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pt-PT" altLang="pt-PT">
              <a:solidFill>
                <a:srgbClr val="FFFFFF"/>
              </a:solidFill>
              <a:latin typeface="HGｺﾞｼｯｸE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5127" name="Rectângulo arredondado 11"/>
          <p:cNvSpPr>
            <a:spLocks noChangeArrowheads="1"/>
          </p:cNvSpPr>
          <p:nvPr/>
        </p:nvSpPr>
        <p:spPr bwMode="auto">
          <a:xfrm>
            <a:off x="5143500" y="4214813"/>
            <a:ext cx="3643313" cy="1000125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603A14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en-US" b="1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A discriminação moral fundada na pertença à espécie </a:t>
            </a:r>
            <a:r>
              <a:rPr lang="pt-PT" altLang="en-US" b="1" i="1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Homo sapiens</a:t>
            </a:r>
          </a:p>
        </p:txBody>
      </p:sp>
      <p:sp>
        <p:nvSpPr>
          <p:cNvPr id="5128" name="Rectângulo arredondado 12"/>
          <p:cNvSpPr>
            <a:spLocks noChangeArrowheads="1"/>
          </p:cNvSpPr>
          <p:nvPr/>
        </p:nvSpPr>
        <p:spPr bwMode="auto">
          <a:xfrm>
            <a:off x="1219200" y="5373162"/>
            <a:ext cx="7715250" cy="1357312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603A14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b="1" i="1" dirty="0">
                <a:solidFill>
                  <a:srgbClr val="603A14"/>
                </a:solidFill>
                <a:latin typeface="Gill Sans MT" panose="020B0502020104020203" pitchFamily="34" charset="0"/>
                <a:sym typeface="HGｺﾞｼｯｸE" charset="0"/>
              </a:rPr>
              <a:t>Se um ser sofre, não pode haver nenhuma justificação normal para recusar ter o sofrimento em consideração (…). Se um ser não tem capacidade de sofrer ou de sentir alegria ou felicidade, não há nada para ser tido em conta. Logo, o limite da </a:t>
            </a:r>
            <a:r>
              <a:rPr lang="pt-PT" altLang="zh-CN" b="1" i="1" dirty="0">
                <a:solidFill>
                  <a:srgbClr val="FF0000"/>
                </a:solidFill>
                <a:latin typeface="Gill Sans MT" panose="020B0502020104020203" pitchFamily="34" charset="0"/>
                <a:sym typeface="HGｺﾞｼｯｸE" charset="0"/>
              </a:rPr>
              <a:t>senciência</a:t>
            </a:r>
            <a:r>
              <a:rPr lang="pt-PT" altLang="zh-CN" b="1" i="1" dirty="0">
                <a:solidFill>
                  <a:srgbClr val="603A14"/>
                </a:solidFill>
                <a:latin typeface="Gill Sans MT" panose="020B0502020104020203" pitchFamily="34" charset="0"/>
                <a:sym typeface="HGｺﾞｼｯｸE" charset="0"/>
              </a:rPr>
              <a:t> (…) é a única fronteira defensável para a preocupação pelos interesses dos outros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331913" y="2276475"/>
            <a:ext cx="3335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PT" altLang="en-US" sz="1400" dirty="0"/>
              <a:t>Peter Singer, autor de </a:t>
            </a:r>
            <a:r>
              <a:rPr lang="pt-PT" altLang="en-US" sz="1400" i="1" dirty="0"/>
              <a:t>Animal </a:t>
            </a:r>
            <a:r>
              <a:rPr lang="pt-PT" altLang="en-US" sz="1400" i="1" dirty="0" err="1"/>
              <a:t>Liberation</a:t>
            </a:r>
            <a:endParaRPr lang="pt-PT" altLang="en-US" sz="1400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3AAB4A4C-A0B5-4DA4-AA71-08D75BE20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281" y="214313"/>
            <a:ext cx="7929091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+mj-lt"/>
                <a:ea typeface="+mj-ea"/>
                <a:cs typeface="+mj-cs"/>
                <a:sym typeface="HGｺﾞｼｯｸE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9pPr>
          </a:lstStyle>
          <a:p>
            <a:pPr algn="ctr">
              <a:buFontTx/>
            </a:pPr>
            <a:r>
              <a:rPr lang="pt-PT" altLang="zh-CN" sz="3200" b="1" kern="0"/>
              <a:t>BEM-ESTAR E DIREITOS DO ANIMAL</a:t>
            </a:r>
            <a:endParaRPr lang="pt-PT" altLang="zh-CN" sz="3200" kern="0" dirty="0">
              <a:solidFill>
                <a:srgbClr val="603A1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 noChangeArrowheads="1"/>
          </p:cNvSpPr>
          <p:nvPr>
            <p:ph type="title" idx="4294967295"/>
          </p:nvPr>
        </p:nvSpPr>
        <p:spPr>
          <a:xfrm>
            <a:off x="1107281" y="214313"/>
            <a:ext cx="7929091" cy="654050"/>
          </a:xfrm>
          <a:ln/>
        </p:spPr>
        <p:txBody>
          <a:bodyPr/>
          <a:lstStyle/>
          <a:p>
            <a:pPr algn="ctr"/>
            <a:r>
              <a:rPr lang="pt-PT" altLang="zh-CN" sz="3200" b="1" dirty="0"/>
              <a:t>BEM-ESTAR E DIREITOS DO ANIMAL</a:t>
            </a:r>
            <a:endParaRPr lang="pt-PT" altLang="zh-CN" sz="3200" dirty="0">
              <a:solidFill>
                <a:srgbClr val="603A14"/>
              </a:solidFill>
            </a:endParaRPr>
          </a:p>
        </p:txBody>
      </p:sp>
      <p:pic>
        <p:nvPicPr>
          <p:cNvPr id="6147" name="Imagem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552450" cy="542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ângulo arredondado 10"/>
          <p:cNvSpPr>
            <a:spLocks noChangeArrowheads="1"/>
          </p:cNvSpPr>
          <p:nvPr/>
        </p:nvSpPr>
        <p:spPr bwMode="auto">
          <a:xfrm>
            <a:off x="1674434" y="980796"/>
            <a:ext cx="6715125" cy="1090612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603A14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sz="2400" b="1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Princípio de igual consideração de interesses</a:t>
            </a:r>
          </a:p>
        </p:txBody>
      </p:sp>
      <p:sp>
        <p:nvSpPr>
          <p:cNvPr id="6149" name="Rectângulo arredondado 11"/>
          <p:cNvSpPr>
            <a:spLocks noChangeArrowheads="1"/>
          </p:cNvSpPr>
          <p:nvPr/>
        </p:nvSpPr>
        <p:spPr bwMode="auto">
          <a:xfrm>
            <a:off x="2774040" y="3282671"/>
            <a:ext cx="4515912" cy="1657725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603A14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sz="2400" b="1" i="1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Para interesses iguais, iguais considerações morais, independentemente da raça, sexo ou espécie</a:t>
            </a:r>
            <a:endParaRPr lang="pt-PT" altLang="zh-CN" sz="2400" b="1">
              <a:solidFill>
                <a:srgbClr val="603A14"/>
              </a:solidFill>
              <a:latin typeface="Gill Sans MT" panose="020B0502020104020203" pitchFamily="34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6150" name="Seta para baixo 8"/>
          <p:cNvSpPr>
            <a:spLocks noChangeArrowheads="1"/>
          </p:cNvSpPr>
          <p:nvPr/>
        </p:nvSpPr>
        <p:spPr bwMode="auto">
          <a:xfrm>
            <a:off x="4781965" y="2212696"/>
            <a:ext cx="500062" cy="928687"/>
          </a:xfrm>
          <a:prstGeom prst="downArrow">
            <a:avLst>
              <a:gd name="adj1" fmla="val 50000"/>
              <a:gd name="adj2" fmla="val 50014"/>
            </a:avLst>
          </a:prstGeom>
          <a:solidFill>
            <a:schemeClr val="accent1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pt-PT" altLang="pt-PT">
              <a:solidFill>
                <a:srgbClr val="FFFFFF"/>
              </a:solidFill>
              <a:latin typeface="HGｺﾞｼｯｸE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6151" name="Rectângulo arredondado 13"/>
          <p:cNvSpPr>
            <a:spLocks noChangeArrowheads="1"/>
          </p:cNvSpPr>
          <p:nvPr/>
        </p:nvSpPr>
        <p:spPr bwMode="auto">
          <a:xfrm>
            <a:off x="1107281" y="5143499"/>
            <a:ext cx="7858125" cy="1500188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603A14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sz="2000" b="1" dirty="0">
                <a:solidFill>
                  <a:srgbClr val="603A14"/>
                </a:solidFill>
                <a:sym typeface="HGｺﾞｼｯｸE" charset="0"/>
              </a:rPr>
              <a:t>Assim, se só um ser humano tem interesses políticos ou religiosos, primatas e mamíferos, pelo menos, na medida em que possuem </a:t>
            </a:r>
            <a:r>
              <a:rPr lang="pt-PT" altLang="zh-CN" sz="2000" b="1" dirty="0">
                <a:solidFill>
                  <a:srgbClr val="FF0000"/>
                </a:solidFill>
                <a:sym typeface="HGｺﾞｼｯｸE" charset="0"/>
              </a:rPr>
              <a:t>consciência de si no tempo </a:t>
            </a:r>
            <a:r>
              <a:rPr lang="pt-PT" altLang="zh-CN" sz="2000" b="1" dirty="0">
                <a:solidFill>
                  <a:srgbClr val="603A14"/>
                </a:solidFill>
                <a:sym typeface="HGｺﾞｼｯｸE" charset="0"/>
              </a:rPr>
              <a:t>(são pessoas na expressão de Singer) e se mostram capazes de projectar a sua existência no futuro têm interesse em não serem mortos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Imagem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552450" cy="542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ângulo arredondado 13"/>
          <p:cNvSpPr>
            <a:spLocks noChangeArrowheads="1"/>
          </p:cNvSpPr>
          <p:nvPr/>
        </p:nvSpPr>
        <p:spPr bwMode="auto">
          <a:xfrm>
            <a:off x="1857375" y="2428875"/>
            <a:ext cx="6500813" cy="28575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5400" cap="flat" cmpd="sng">
            <a:solidFill>
              <a:srgbClr val="603A14"/>
            </a:solidFill>
            <a:bevel/>
            <a:headEnd/>
            <a:tailEnd/>
          </a:ln>
        </p:spPr>
        <p:txBody>
          <a:bodyPr lIns="91440" tIns="45720" rIns="91440" bIns="45720" anchor="ctr"/>
          <a:lstStyle/>
          <a:p>
            <a:pPr algn="ctr"/>
            <a:r>
              <a:rPr lang="pt-PT" altLang="zh-CN" sz="2400" b="1" dirty="0">
                <a:solidFill>
                  <a:srgbClr val="FF0000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Numa perspetiva utilitarista clássica e não preferencial, como é a de Singer, a morte de qualquer animal, por exemplo, para consumo humano, não constitui um mal, desde que indolor e que o seu bem-estar seja garantido durante a vida.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F1DC2C7-217A-42C6-B979-D924DFD07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281" y="214313"/>
            <a:ext cx="7929091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+mj-lt"/>
                <a:ea typeface="+mj-ea"/>
                <a:cs typeface="+mj-cs"/>
                <a:sym typeface="HGｺﾞｼｯｸE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9pPr>
          </a:lstStyle>
          <a:p>
            <a:pPr algn="ctr">
              <a:buFontTx/>
            </a:pPr>
            <a:r>
              <a:rPr lang="pt-PT" altLang="zh-CN" sz="3200" b="1" kern="0"/>
              <a:t>BEM-ESTAR E DIREITOS DO ANIMAL</a:t>
            </a:r>
            <a:endParaRPr lang="pt-PT" altLang="zh-CN" sz="3200" kern="0" dirty="0">
              <a:solidFill>
                <a:srgbClr val="603A1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Imagem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552450" cy="542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2" descr="C:\Users\Compaq\Desktop\TomRega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857375"/>
            <a:ext cx="25400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ângulo arredondado 8"/>
          <p:cNvSpPr>
            <a:spLocks noChangeArrowheads="1"/>
          </p:cNvSpPr>
          <p:nvPr/>
        </p:nvSpPr>
        <p:spPr bwMode="auto">
          <a:xfrm>
            <a:off x="4115321" y="1500188"/>
            <a:ext cx="4714875" cy="2500312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lIns="91440" tIns="45720" rIns="91440" bIns="45720" anchor="ctr"/>
          <a:lstStyle/>
          <a:p>
            <a:pPr algn="ctr"/>
            <a:r>
              <a:rPr lang="pt-PT" altLang="zh-CN" sz="2400" b="1" dirty="0">
                <a:solidFill>
                  <a:srgbClr val="603A14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A teoria que defende a posse dos direitos morais para os animais protagonizada por Tom </a:t>
            </a:r>
            <a:r>
              <a:rPr lang="pt-PT" altLang="zh-CN" sz="2400" b="1" dirty="0" err="1">
                <a:solidFill>
                  <a:srgbClr val="603A14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Regan</a:t>
            </a:r>
            <a:r>
              <a:rPr lang="pt-PT" altLang="zh-CN" sz="2400" b="1" dirty="0">
                <a:solidFill>
                  <a:srgbClr val="603A14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, que se inspira na deontologia kantiana, é bastante mais radical</a:t>
            </a:r>
          </a:p>
        </p:txBody>
      </p:sp>
      <p:sp>
        <p:nvSpPr>
          <p:cNvPr id="8198" name="Seta para baixo 9"/>
          <p:cNvSpPr>
            <a:spLocks noChangeArrowheads="1"/>
          </p:cNvSpPr>
          <p:nvPr/>
        </p:nvSpPr>
        <p:spPr bwMode="auto">
          <a:xfrm>
            <a:off x="6115571" y="4143375"/>
            <a:ext cx="714375" cy="1500187"/>
          </a:xfrm>
          <a:prstGeom prst="downArrow">
            <a:avLst>
              <a:gd name="adj1" fmla="val 50000"/>
              <a:gd name="adj2" fmla="val 49982"/>
            </a:avLst>
          </a:prstGeom>
          <a:solidFill>
            <a:srgbClr val="F6C680"/>
          </a:solidFill>
          <a:ln w="25400" cap="flat" cmpd="sng">
            <a:solidFill>
              <a:srgbClr val="603A14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pt-PT" altLang="pt-PT">
              <a:solidFill>
                <a:srgbClr val="FFFFFF"/>
              </a:solidFill>
              <a:latin typeface="HGｺﾞｼｯｸE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8199" name="Rectângulo arredondado 10"/>
          <p:cNvSpPr>
            <a:spLocks noChangeArrowheads="1"/>
          </p:cNvSpPr>
          <p:nvPr/>
        </p:nvSpPr>
        <p:spPr bwMode="auto">
          <a:xfrm>
            <a:off x="3897313" y="5780770"/>
            <a:ext cx="5150891" cy="857250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sz="2000" b="1" dirty="0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TEORIA DOS DIREITOS DOS ANIMAIS</a:t>
            </a:r>
          </a:p>
          <a:p>
            <a:pPr algn="ctr"/>
            <a:r>
              <a:rPr lang="pt-PT" altLang="zh-CN" sz="2000" b="1" dirty="0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Apresenta contudo 3 problemas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95D31E0-0835-4BEE-A373-CEE8106B5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281" y="214313"/>
            <a:ext cx="7929091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+mj-lt"/>
                <a:ea typeface="+mj-ea"/>
                <a:cs typeface="+mj-cs"/>
                <a:sym typeface="HGｺﾞｼｯｸE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9pPr>
          </a:lstStyle>
          <a:p>
            <a:pPr algn="ctr">
              <a:buFontTx/>
            </a:pPr>
            <a:r>
              <a:rPr lang="pt-PT" altLang="zh-CN" sz="3200" b="1" kern="0"/>
              <a:t>BEM-ESTAR E DIREITOS DO ANIMAL</a:t>
            </a:r>
            <a:endParaRPr lang="pt-PT" altLang="zh-CN" sz="3200" kern="0" dirty="0">
              <a:solidFill>
                <a:srgbClr val="603A1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Imagem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552450" cy="542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ângulo arredondado 10"/>
          <p:cNvSpPr>
            <a:spLocks noChangeArrowheads="1"/>
          </p:cNvSpPr>
          <p:nvPr/>
        </p:nvSpPr>
        <p:spPr bwMode="auto">
          <a:xfrm>
            <a:off x="1392795" y="1571625"/>
            <a:ext cx="7358063" cy="857250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lIns="91440" tIns="45720" rIns="91440" bIns="45720" anchor="ctr"/>
          <a:lstStyle/>
          <a:p>
            <a:pPr algn="ctr"/>
            <a:r>
              <a:rPr lang="pt-PT" altLang="en-US" sz="2000" b="1" dirty="0">
                <a:solidFill>
                  <a:srgbClr val="603A14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1. Capacidade de reivindicação do direito por parte de quem pretende possuí-lo</a:t>
            </a:r>
            <a:endParaRPr lang="pt-PT" altLang="en-US" dirty="0">
              <a:latin typeface="Gill Sans MT"/>
              <a:ea typeface="HGｺﾞｼｯｸE"/>
            </a:endParaRPr>
          </a:p>
        </p:txBody>
      </p:sp>
      <p:sp>
        <p:nvSpPr>
          <p:cNvPr id="9221" name="Rectângulo arredondado 7"/>
          <p:cNvSpPr>
            <a:spLocks noChangeArrowheads="1"/>
          </p:cNvSpPr>
          <p:nvPr/>
        </p:nvSpPr>
        <p:spPr bwMode="auto">
          <a:xfrm>
            <a:off x="1392795" y="5000625"/>
            <a:ext cx="7358063" cy="857250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lIns="91440" tIns="45720" rIns="91440" bIns="45720" anchor="ctr"/>
          <a:lstStyle/>
          <a:p>
            <a:pPr algn="ctr"/>
            <a:r>
              <a:rPr lang="pt-PT" altLang="zh-CN" sz="2000" b="1" dirty="0">
                <a:solidFill>
                  <a:srgbClr val="603A14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3. Acordo intersubjetivo prévio que dê o “direito de ter direitos” (contrato social)</a:t>
            </a:r>
            <a:endParaRPr lang="pt-PT" altLang="zh-CN" dirty="0">
              <a:latin typeface="Gill Sans MT"/>
              <a:ea typeface="HGｺﾞｼｯｸE"/>
            </a:endParaRPr>
          </a:p>
        </p:txBody>
      </p:sp>
      <p:sp>
        <p:nvSpPr>
          <p:cNvPr id="9222" name="Rectângulo arredondado 11"/>
          <p:cNvSpPr>
            <a:spLocks noChangeArrowheads="1"/>
          </p:cNvSpPr>
          <p:nvPr/>
        </p:nvSpPr>
        <p:spPr bwMode="auto">
          <a:xfrm>
            <a:off x="1392795" y="3286125"/>
            <a:ext cx="7358063" cy="857250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sz="2000" b="1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2. Reciprocidade entre direitos e deveres para com os outros</a:t>
            </a:r>
            <a:endParaRPr lang="pt-PT" altLang="zh-CN">
              <a:latin typeface="Gill Sans MT" panose="020B0502020104020203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7155B02-FF75-4287-9CC3-3DEEB645A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281" y="214313"/>
            <a:ext cx="7929091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+mj-lt"/>
                <a:ea typeface="+mj-ea"/>
                <a:cs typeface="+mj-cs"/>
                <a:sym typeface="HGｺﾞｼｯｸE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9pPr>
          </a:lstStyle>
          <a:p>
            <a:pPr algn="ctr">
              <a:buFontTx/>
            </a:pPr>
            <a:r>
              <a:rPr lang="pt-PT" altLang="zh-CN" sz="3200" b="1" kern="0"/>
              <a:t>BEM-ESTAR E DIREITOS DO ANIMAL</a:t>
            </a:r>
            <a:endParaRPr lang="pt-PT" altLang="zh-CN" sz="3200" kern="0" dirty="0">
              <a:solidFill>
                <a:srgbClr val="603A1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Imagem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552450" cy="542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ângulo arredondado 10"/>
          <p:cNvSpPr>
            <a:spLocks noChangeArrowheads="1"/>
          </p:cNvSpPr>
          <p:nvPr/>
        </p:nvSpPr>
        <p:spPr bwMode="auto">
          <a:xfrm>
            <a:off x="1403736" y="1196814"/>
            <a:ext cx="7358063" cy="857250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lIns="91440" tIns="45720" rIns="91440" bIns="45720" anchor="ctr"/>
          <a:lstStyle/>
          <a:p>
            <a:pPr algn="ctr"/>
            <a:r>
              <a:rPr lang="pt-PT" altLang="zh-CN" sz="2000" b="1" dirty="0">
                <a:solidFill>
                  <a:srgbClr val="603A14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Para resolver estes problemas, </a:t>
            </a:r>
            <a:r>
              <a:rPr lang="pt-PT" altLang="zh-CN" sz="2000" b="1" dirty="0" err="1">
                <a:solidFill>
                  <a:srgbClr val="603A14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Regan</a:t>
            </a:r>
            <a:r>
              <a:rPr lang="pt-PT" altLang="zh-CN" sz="2000" b="1" dirty="0">
                <a:solidFill>
                  <a:srgbClr val="603A14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 introduziu duas ordens de argumentação</a:t>
            </a:r>
            <a:endParaRPr lang="pt-PT" altLang="zh-CN" dirty="0">
              <a:latin typeface="Gill Sans MT"/>
              <a:ea typeface="HGｺﾞｼｯｸE"/>
            </a:endParaRPr>
          </a:p>
        </p:txBody>
      </p:sp>
      <p:sp>
        <p:nvSpPr>
          <p:cNvPr id="10245" name="Rectângulo arredondado 7"/>
          <p:cNvSpPr>
            <a:spLocks noChangeArrowheads="1"/>
          </p:cNvSpPr>
          <p:nvPr/>
        </p:nvSpPr>
        <p:spPr bwMode="auto">
          <a:xfrm>
            <a:off x="5410586" y="2484277"/>
            <a:ext cx="3281363" cy="3571875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sz="2000" b="1" i="1" dirty="0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Argumento intrínseco</a:t>
            </a:r>
            <a:r>
              <a:rPr lang="pt-PT" altLang="zh-CN" sz="2000" dirty="0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 </a:t>
            </a:r>
            <a:r>
              <a:rPr lang="pt-PT" altLang="zh-CN" sz="2000" i="1" dirty="0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os animais sujeitos-a-uma-vida (pelo menos todos os primatas e mamíferos com mais de um ano) têm direito à sua própria vida, bem como ao seu bem-estar e à liberdade.</a:t>
            </a:r>
            <a:endParaRPr lang="pt-PT" altLang="zh-CN" sz="2000" b="1" i="1" dirty="0">
              <a:solidFill>
                <a:srgbClr val="603A14"/>
              </a:solidFill>
              <a:latin typeface="Gill Sans MT" panose="020B0502020104020203" pitchFamily="34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10246" name="Rectângulo arredondado 6"/>
          <p:cNvSpPr>
            <a:spLocks noChangeArrowheads="1"/>
          </p:cNvSpPr>
          <p:nvPr/>
        </p:nvSpPr>
        <p:spPr bwMode="auto">
          <a:xfrm>
            <a:off x="1508511" y="2484277"/>
            <a:ext cx="3095625" cy="2802368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lIns="91440" tIns="45720" rIns="91440" bIns="45720" anchor="ctr"/>
          <a:lstStyle/>
          <a:p>
            <a:pPr algn="ctr"/>
            <a:r>
              <a:rPr lang="pt-PT" altLang="zh-CN" sz="2000" b="1" i="1" dirty="0">
                <a:solidFill>
                  <a:srgbClr val="603A14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Argumento da analogia</a:t>
            </a:r>
            <a:r>
              <a:rPr lang="pt-PT" altLang="zh-CN" sz="2000" i="1" dirty="0">
                <a:solidFill>
                  <a:srgbClr val="603A14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 </a:t>
            </a:r>
            <a:endParaRPr lang="pt-PT" altLang="zh-CN" sz="2000" i="1">
              <a:solidFill>
                <a:srgbClr val="603A14"/>
              </a:solidFill>
              <a:latin typeface="Gill Sans MT" panose="020B0502020104020203" pitchFamily="34" charset="0"/>
              <a:ea typeface="HGｺﾞｼｯｸE" charset="0"/>
              <a:cs typeface="HGｺﾞｼｯｸE" charset="0"/>
              <a:sym typeface="HGｺﾞｼｯｸE" charset="0"/>
            </a:endParaRPr>
          </a:p>
          <a:p>
            <a:pPr algn="ctr"/>
            <a:r>
              <a:rPr lang="pt-PT" altLang="zh-CN" sz="2000" i="1" dirty="0">
                <a:solidFill>
                  <a:srgbClr val="603A14"/>
                </a:solidFill>
                <a:latin typeface="Gill Sans MT"/>
                <a:ea typeface="HGｺﾞｼｯｸE"/>
                <a:cs typeface="HGｺﾞｼｯｸE" charset="0"/>
                <a:sym typeface="HGｺﾞｼｯｸE" charset="0"/>
              </a:rPr>
              <a:t>agentes morais ou humanos não paradigmáticos (</a:t>
            </a:r>
            <a:r>
              <a:rPr lang="pt-PT" sz="2000" i="1" dirty="0">
                <a:solidFill>
                  <a:srgbClr val="603A14"/>
                </a:solidFill>
                <a:latin typeface="Gill Sans MT"/>
                <a:ea typeface="HGｺﾞｼｯｸE"/>
                <a:cs typeface="Arial"/>
                <a:sym typeface="HGｺﾞｼｯｸE" charset="0"/>
              </a:rPr>
              <a:t>recém-nascidos, deficientes físicos e mentais, etc.), também têm direitos!</a:t>
            </a:r>
            <a:endParaRPr lang="pt-PT" altLang="zh-CN" sz="2000" i="1" dirty="0">
              <a:solidFill>
                <a:srgbClr val="603A14"/>
              </a:solidFill>
              <a:latin typeface="Gill Sans MT" panose="020B0502020104020203" pitchFamily="34" charset="0"/>
              <a:ea typeface="HGｺﾞｼｯｸE" charset="0"/>
              <a:cs typeface="HGｺﾞｼｯｸE" charset="0"/>
            </a:endParaRPr>
          </a:p>
        </p:txBody>
      </p:sp>
      <p:sp>
        <p:nvSpPr>
          <p:cNvPr id="10247" name="Rectângulo arredondado 8"/>
          <p:cNvSpPr>
            <a:spLocks noChangeArrowheads="1"/>
          </p:cNvSpPr>
          <p:nvPr/>
        </p:nvSpPr>
        <p:spPr bwMode="auto">
          <a:xfrm>
            <a:off x="1443813" y="5566132"/>
            <a:ext cx="3644900" cy="982662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b="1" dirty="0">
                <a:solidFill>
                  <a:srgbClr val="603A14"/>
                </a:solidFill>
                <a:latin typeface="Gill Sans MT" panose="020B0502020104020203" pitchFamily="34" charset="0"/>
                <a:sym typeface="HGｺﾞｼｯｸE" charset="0"/>
              </a:rPr>
              <a:t>Alguns animais são pacientes morais: têm capacidades cognitivas e afetivas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556AFBC-8CA4-4805-A6E3-EED5AC08D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281" y="214313"/>
            <a:ext cx="7929091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+mj-lt"/>
                <a:ea typeface="+mj-ea"/>
                <a:cs typeface="+mj-cs"/>
                <a:sym typeface="HGｺﾞｼｯｸE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9pPr>
          </a:lstStyle>
          <a:p>
            <a:pPr algn="ctr">
              <a:buFontTx/>
            </a:pPr>
            <a:r>
              <a:rPr lang="pt-PT" altLang="zh-CN" sz="3200" b="1" kern="0"/>
              <a:t>BEM-ESTAR E DIREITOS DO ANIMAL</a:t>
            </a:r>
            <a:endParaRPr lang="pt-PT" altLang="zh-CN" sz="3200" kern="0" dirty="0">
              <a:solidFill>
                <a:srgbClr val="603A1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Imagem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552450" cy="542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ângulo arredondado 7"/>
          <p:cNvSpPr>
            <a:spLocks noChangeArrowheads="1"/>
          </p:cNvSpPr>
          <p:nvPr/>
        </p:nvSpPr>
        <p:spPr bwMode="auto">
          <a:xfrm>
            <a:off x="5214938" y="2286000"/>
            <a:ext cx="3429000" cy="2428875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sz="2000" b="1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Steven Wise tem vindo a defender que os animais devem possuir, não apenas direitos morais, mas também legais</a:t>
            </a:r>
            <a:endParaRPr lang="pt-PT" altLang="zh-CN" sz="2000" b="1" i="1">
              <a:solidFill>
                <a:srgbClr val="603A14"/>
              </a:solidFill>
              <a:latin typeface="Gill Sans MT" panose="020B0502020104020203" pitchFamily="34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pic>
        <p:nvPicPr>
          <p:cNvPr id="11269" name="Picture 2" descr="C:\Users\Compaq\Desktop\stevenWi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2214563"/>
            <a:ext cx="20891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Seta para a direita 9"/>
          <p:cNvSpPr>
            <a:spLocks noChangeArrowheads="1"/>
          </p:cNvSpPr>
          <p:nvPr/>
        </p:nvSpPr>
        <p:spPr bwMode="auto">
          <a:xfrm>
            <a:off x="4000500" y="3214688"/>
            <a:ext cx="1000125" cy="428625"/>
          </a:xfrm>
          <a:prstGeom prst="rightArrow">
            <a:avLst>
              <a:gd name="adj1" fmla="val 50000"/>
              <a:gd name="adj2" fmla="val 49994"/>
            </a:avLst>
          </a:prstGeom>
          <a:solidFill>
            <a:srgbClr val="C87D0E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pt-PT" altLang="pt-PT">
              <a:solidFill>
                <a:srgbClr val="FFFFFF"/>
              </a:solidFill>
              <a:latin typeface="HGｺﾞｼｯｸE" charset="0"/>
              <a:ea typeface="HGｺﾞｼｯｸE" charset="0"/>
              <a:cs typeface="HGｺﾞｼｯｸE" charset="0"/>
              <a:sym typeface="HGｺﾞｼｯｸE" charset="0"/>
            </a:endParaRPr>
          </a:p>
        </p:txBody>
      </p:sp>
      <p:sp>
        <p:nvSpPr>
          <p:cNvPr id="11271" name="Rectângulo arredondado 11"/>
          <p:cNvSpPr>
            <a:spLocks noChangeArrowheads="1"/>
          </p:cNvSpPr>
          <p:nvPr/>
        </p:nvSpPr>
        <p:spPr bwMode="auto">
          <a:xfrm>
            <a:off x="1857375" y="5286375"/>
            <a:ext cx="6215063" cy="1285875"/>
          </a:xfrm>
          <a:prstGeom prst="roundRect">
            <a:avLst>
              <a:gd name="adj" fmla="val 16667"/>
            </a:avLst>
          </a:prstGeom>
          <a:solidFill>
            <a:srgbClr val="F6C680"/>
          </a:solidFill>
          <a:ln w="25400" cap="flat" cmpd="sng">
            <a:solidFill>
              <a:srgbClr val="AF7621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r>
              <a:rPr lang="pt-PT" altLang="zh-CN" b="1" dirty="0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Afirma constituir a </a:t>
            </a:r>
            <a:r>
              <a:rPr lang="pt-PT" altLang="zh-CN" b="1" dirty="0">
                <a:solidFill>
                  <a:srgbClr val="FF0000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autonomia prática </a:t>
            </a:r>
            <a:r>
              <a:rPr lang="pt-PT" altLang="zh-CN" b="1" dirty="0">
                <a:solidFill>
                  <a:srgbClr val="603A14"/>
                </a:solidFill>
                <a:latin typeface="Gill Sans MT" panose="020B0502020104020203" pitchFamily="34" charset="0"/>
                <a:ea typeface="HGｺﾞｼｯｸE" charset="0"/>
                <a:cs typeface="HGｺﾞｼｯｸE" charset="0"/>
                <a:sym typeface="HGｺﾞｼｯｸE" charset="0"/>
              </a:rPr>
              <a:t>o único critério capaz de justificar a atribuição dos direitos à dignidade, à liberdade e à igualdade a outras espécies para além da humana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85C7A7E-66A5-4D17-A377-8D1B53AB3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281" y="214313"/>
            <a:ext cx="7929091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+mj-lt"/>
                <a:ea typeface="+mj-ea"/>
                <a:cs typeface="+mj-cs"/>
                <a:sym typeface="HGｺﾞｼｯｸE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2392B"/>
                </a:solidFill>
                <a:latin typeface="Gill Sans MT" pitchFamily="34" charset="0"/>
                <a:ea typeface="华文中宋" charset="0"/>
                <a:cs typeface="华文中宋" charset="0"/>
                <a:sym typeface="HGｺﾞｼｯｸE" charset="0"/>
              </a:defRPr>
            </a:lvl9pPr>
          </a:lstStyle>
          <a:p>
            <a:pPr algn="ctr">
              <a:buFontTx/>
            </a:pPr>
            <a:r>
              <a:rPr lang="pt-PT" altLang="zh-CN" sz="3200" b="1" kern="0"/>
              <a:t>BEM-ESTAR E DIREITOS DO ANIMAL</a:t>
            </a:r>
            <a:endParaRPr lang="pt-PT" altLang="zh-CN" sz="3200" kern="0" dirty="0">
              <a:solidFill>
                <a:srgbClr val="603A14"/>
              </a:solidFill>
            </a:endParaRPr>
          </a:p>
        </p:txBody>
      </p:sp>
      <p:pic>
        <p:nvPicPr>
          <p:cNvPr id="2" name="Imagem 1" descr="Uma imagem com texto, livro, Capa de livro, mamífero&#10;&#10;Descrição gerada automaticamente">
            <a:extLst>
              <a:ext uri="{FF2B5EF4-FFF2-40B4-BE49-F238E27FC236}">
                <a16:creationId xmlns:a16="http://schemas.microsoft.com/office/drawing/2014/main" id="{A848F309-1288-91F4-E94F-02CEA0A25F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5453" y="871343"/>
            <a:ext cx="1334861" cy="20128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olstício">
  <a:themeElements>
    <a:clrScheme name="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FFFFFF"/>
      </a:accent3>
      <a:accent4>
        <a:srgbClr val="000000"/>
      </a:accent4>
      <a:accent5>
        <a:srgbClr val="F6CEAD"/>
      </a:accent5>
      <a:accent6>
        <a:srgbClr val="955A46"/>
      </a:accent6>
      <a:hlink>
        <a:srgbClr val="AD1F1F"/>
      </a:hlink>
      <a:folHlink>
        <a:srgbClr val="FFC42F"/>
      </a:folHlink>
    </a:clrScheme>
    <a:fontScheme name="Solstício">
      <a:majorFont>
        <a:latin typeface="Gill Sans MT"/>
        <a:ea typeface="华文中宋"/>
        <a:cs typeface="华文中宋"/>
      </a:majorFont>
      <a:minorFont>
        <a:latin typeface="Gill Sans MT"/>
        <a:ea typeface="华文中宋"/>
        <a:cs typeface="华文中宋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pt-P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pt-P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FFFFFF"/>
      </a:accent3>
      <a:accent4>
        <a:srgbClr val="000000"/>
      </a:accent4>
      <a:accent5>
        <a:srgbClr val="F6CEAD"/>
      </a:accent5>
      <a:accent6>
        <a:srgbClr val="955A46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Pages>0</Pages>
  <Words>724</Words>
  <Characters>0</Characters>
  <Application>Microsoft Office PowerPoint</Application>
  <DocSecurity>0</DocSecurity>
  <PresentationFormat>Apresentação no Ecrã (4:3)</PresentationFormat>
  <Lines>0</Lines>
  <Paragraphs>51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Solstício</vt:lpstr>
      <vt:lpstr>Apresentação do PowerPoint</vt:lpstr>
      <vt:lpstr>Apresentação do PowerPoint</vt:lpstr>
      <vt:lpstr>Apresentação do PowerPoint</vt:lpstr>
      <vt:lpstr>BEM-ESTAR E DIREITOS DO ANIMAL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subject/>
  <dc:creator>Saul</dc:creator>
  <cp:keywords/>
  <dc:description/>
  <cp:lastModifiedBy>Paulo Guilherme Leandro De Oliveira</cp:lastModifiedBy>
  <cp:revision>117</cp:revision>
  <dcterms:created xsi:type="dcterms:W3CDTF">2009-03-01T16:30:00Z</dcterms:created>
  <dcterms:modified xsi:type="dcterms:W3CDTF">2024-02-21T16:49:06Z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1033-9.1.0.4514</vt:lpwstr>
  </property>
</Properties>
</file>